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72" r:id="rId2"/>
    <p:sldId id="256" r:id="rId3"/>
    <p:sldId id="257" r:id="rId4"/>
    <p:sldId id="258" r:id="rId5"/>
    <p:sldId id="259" r:id="rId6"/>
    <p:sldId id="260" r:id="rId7"/>
    <p:sldId id="268" r:id="rId8"/>
    <p:sldId id="269" r:id="rId9"/>
    <p:sldId id="270" r:id="rId10"/>
    <p:sldId id="261" r:id="rId11"/>
    <p:sldId id="271" r:id="rId12"/>
    <p:sldId id="262" r:id="rId13"/>
    <p:sldId id="263" r:id="rId14"/>
    <p:sldId id="264" r:id="rId15"/>
    <p:sldId id="265" r:id="rId16"/>
    <p:sldId id="266" r:id="rId17"/>
    <p:sldId id="267"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7/28/2022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7/28/2022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7/28/2022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7/28/2022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7/28/2022</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38184" y="766119"/>
            <a:ext cx="10023066" cy="3657035"/>
          </a:xfrm>
        </p:spPr>
        <p:txBody>
          <a:bodyPr>
            <a:normAutofit fontScale="90000"/>
          </a:bodyPr>
          <a:lstStyle/>
          <a:p>
            <a:r>
              <a:rPr lang="hi-IN" b="1" dirty="0" smtClean="0">
                <a:effectLst>
                  <a:outerShdw blurRad="38100" dist="38100" dir="2700000" algn="tl">
                    <a:srgbClr val="000000">
                      <a:alpha val="43137"/>
                    </a:srgbClr>
                  </a:outerShdw>
                </a:effectLst>
              </a:rPr>
              <a:t>			</a:t>
            </a:r>
            <a:r>
              <a:rPr lang="hi-IN" sz="6700" b="1" dirty="0" smtClean="0">
                <a:effectLst>
                  <a:outerShdw blurRad="38100" dist="38100" dir="2700000" algn="tl">
                    <a:srgbClr val="000000">
                      <a:alpha val="43137"/>
                    </a:srgbClr>
                  </a:outerShdw>
                </a:effectLst>
              </a:rPr>
              <a:t>बी०ए० </a:t>
            </a:r>
            <a:r>
              <a:rPr lang="hi-IN" sz="6700" b="1" dirty="0">
                <a:effectLst>
                  <a:outerShdw blurRad="38100" dist="38100" dir="2700000" algn="tl">
                    <a:srgbClr val="000000">
                      <a:alpha val="43137"/>
                    </a:srgbClr>
                  </a:outerShdw>
                </a:effectLst>
              </a:rPr>
              <a:t>तृतीय वर्ष </a:t>
            </a:r>
            <a:br>
              <a:rPr lang="hi-IN" sz="6700" b="1" dirty="0">
                <a:effectLst>
                  <a:outerShdw blurRad="38100" dist="38100" dir="2700000" algn="tl">
                    <a:srgbClr val="000000">
                      <a:alpha val="43137"/>
                    </a:srgbClr>
                  </a:outerShdw>
                </a:effectLst>
              </a:rPr>
            </a:br>
            <a:r>
              <a:rPr lang="hi-IN" sz="6700" b="1" dirty="0">
                <a:effectLst>
                  <a:outerShdw blurRad="38100" dist="38100" dir="2700000" algn="tl">
                    <a:srgbClr val="000000">
                      <a:alpha val="43137"/>
                    </a:srgbClr>
                  </a:outerShdw>
                </a:effectLst>
              </a:rPr>
              <a:t>				</a:t>
            </a:r>
            <a:r>
              <a:rPr lang="en-US" sz="6700" b="1" dirty="0">
                <a:effectLst>
                  <a:outerShdw blurRad="38100" dist="38100" dir="2700000" algn="tl">
                    <a:srgbClr val="000000">
                      <a:alpha val="43137"/>
                    </a:srgbClr>
                  </a:outerShdw>
                </a:effectLst>
              </a:rPr>
              <a:t>DS</a:t>
            </a:r>
            <a:r>
              <a:rPr lang="hi-IN" sz="6700" b="1" dirty="0">
                <a:effectLst>
                  <a:outerShdw blurRad="38100" dist="38100" dir="2700000" algn="tl">
                    <a:srgbClr val="000000">
                      <a:alpha val="43137"/>
                    </a:srgbClr>
                  </a:outerShdw>
                </a:effectLst>
              </a:rPr>
              <a:t>E</a:t>
            </a:r>
            <a:r>
              <a:rPr lang="en-US" sz="6700" b="1" dirty="0" smtClean="0">
                <a:effectLst>
                  <a:outerShdw blurRad="38100" dist="38100" dir="2700000" algn="tl">
                    <a:srgbClr val="000000">
                      <a:alpha val="43137"/>
                    </a:srgbClr>
                  </a:outerShdw>
                </a:effectLst>
              </a:rPr>
              <a:t>-</a:t>
            </a:r>
            <a:r>
              <a:rPr lang="hi-IN" sz="6700" b="1" dirty="0" smtClean="0">
                <a:effectLst>
                  <a:outerShdw blurRad="38100" dist="38100" dir="2700000" algn="tl">
                    <a:srgbClr val="000000">
                      <a:alpha val="43137"/>
                    </a:srgbClr>
                  </a:outerShdw>
                </a:effectLst>
              </a:rPr>
              <a:t>1B</a:t>
            </a:r>
            <a:r>
              <a:rPr lang="en-US" sz="6700" b="1" dirty="0">
                <a:effectLst>
                  <a:outerShdw blurRad="38100" dist="38100" dir="2700000" algn="tl">
                    <a:srgbClr val="000000">
                      <a:alpha val="43137"/>
                    </a:srgbClr>
                  </a:outerShdw>
                </a:effectLst>
              </a:rPr>
              <a:t/>
            </a:r>
            <a:br>
              <a:rPr lang="en-US" sz="6700" b="1" dirty="0">
                <a:effectLst>
                  <a:outerShdw blurRad="38100" dist="38100" dir="2700000" algn="tl">
                    <a:srgbClr val="000000">
                      <a:alpha val="43137"/>
                    </a:srgbClr>
                  </a:outerShdw>
                </a:effectLst>
              </a:rPr>
            </a:br>
            <a:r>
              <a:rPr lang="hi-IN" sz="6700" b="1" dirty="0">
                <a:effectLst>
                  <a:outerShdw blurRad="38100" dist="38100" dir="2700000" algn="tl">
                    <a:srgbClr val="000000">
                      <a:alpha val="43137"/>
                    </a:srgbClr>
                  </a:outerShdw>
                </a:effectLst>
              </a:rPr>
              <a:t>			</a:t>
            </a:r>
            <a:r>
              <a:rPr lang="en-US" sz="6700" b="1" dirty="0">
                <a:effectLst>
                  <a:outerShdw blurRad="38100" dist="38100" dir="2700000" algn="tl">
                    <a:srgbClr val="000000">
                      <a:alpha val="43137"/>
                    </a:srgbClr>
                  </a:outerShdw>
                </a:effectLst>
              </a:rPr>
              <a:t>SKT- </a:t>
            </a:r>
            <a:r>
              <a:rPr lang="hi-IN" sz="6700" b="1" dirty="0" smtClean="0">
                <a:effectLst>
                  <a:outerShdw blurRad="38100" dist="38100" dir="2700000" algn="tl">
                    <a:srgbClr val="000000">
                      <a:alpha val="43137"/>
                    </a:srgbClr>
                  </a:outerShdw>
                </a:effectLst>
              </a:rPr>
              <a:t>DSE-302</a:t>
            </a:r>
            <a:r>
              <a:rPr lang="hi-IN" sz="6700" b="1" dirty="0">
                <a:effectLst>
                  <a:outerShdw blurRad="38100" dist="38100" dir="2700000" algn="tl">
                    <a:srgbClr val="000000">
                      <a:alpha val="43137"/>
                    </a:srgbClr>
                  </a:outerShdw>
                </a:effectLst>
              </a:rPr>
              <a:t/>
            </a:r>
            <a:br>
              <a:rPr lang="hi-IN" sz="6700" b="1" dirty="0">
                <a:effectLst>
                  <a:outerShdw blurRad="38100" dist="38100" dir="2700000" algn="tl">
                    <a:srgbClr val="000000">
                      <a:alpha val="43137"/>
                    </a:srgbClr>
                  </a:outerShdw>
                </a:effectLst>
              </a:rPr>
            </a:br>
            <a:r>
              <a:rPr lang="hi-IN" sz="6700" b="1" dirty="0">
                <a:effectLst>
                  <a:outerShdw blurRad="38100" dist="38100" dir="2700000" algn="tl">
                    <a:srgbClr val="000000">
                      <a:alpha val="43137"/>
                    </a:srgbClr>
                  </a:outerShdw>
                </a:effectLst>
              </a:rPr>
              <a:t>			</a:t>
            </a:r>
            <a:r>
              <a:rPr lang="hi-IN" sz="6700" b="1" dirty="0" smtClean="0">
                <a:effectLst>
                  <a:outerShdw blurRad="38100" dist="38100" dir="2700000" algn="tl">
                    <a:srgbClr val="000000">
                      <a:alpha val="43137"/>
                    </a:srgbClr>
                  </a:outerShdw>
                </a:effectLst>
              </a:rPr>
              <a:t>साहित्यिक समालोचना</a:t>
            </a:r>
            <a:endParaRPr lang="en-IN" sz="6700" dirty="0"/>
          </a:p>
        </p:txBody>
      </p:sp>
      <p:sp>
        <p:nvSpPr>
          <p:cNvPr id="3" name="Subtitle 2"/>
          <p:cNvSpPr>
            <a:spLocks noGrp="1"/>
          </p:cNvSpPr>
          <p:nvPr>
            <p:ph type="subTitle" idx="1"/>
          </p:nvPr>
        </p:nvSpPr>
        <p:spPr/>
        <p:txBody>
          <a:bodyPr/>
          <a:lstStyle/>
          <a:p>
            <a:endParaRPr lang="en-IN"/>
          </a:p>
        </p:txBody>
      </p:sp>
    </p:spTree>
    <p:extLst>
      <p:ext uri="{BB962C8B-B14F-4D97-AF65-F5344CB8AC3E}">
        <p14:creationId xmlns:p14="http://schemas.microsoft.com/office/powerpoint/2010/main" val="10222585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65695" y="662731"/>
            <a:ext cx="9138917" cy="1283516"/>
          </a:xfrm>
        </p:spPr>
        <p:txBody>
          <a:bodyPr>
            <a:normAutofit/>
          </a:bodyPr>
          <a:lstStyle/>
          <a:p>
            <a:r>
              <a:rPr lang="hi-IN" sz="3600" b="1" dirty="0"/>
              <a:t>काव्य प्रयोजन( </a:t>
            </a:r>
            <a:r>
              <a:rPr lang="en-IN" sz="3600" b="1" dirty="0" err="1"/>
              <a:t>kavya</a:t>
            </a:r>
            <a:r>
              <a:rPr lang="en-IN" sz="3600" b="1" dirty="0"/>
              <a:t> </a:t>
            </a:r>
            <a:r>
              <a:rPr lang="en-IN" sz="3600" b="1" dirty="0" err="1"/>
              <a:t>prayojan</a:t>
            </a:r>
            <a:r>
              <a:rPr lang="en-IN" sz="3600" b="1" dirty="0"/>
              <a:t>)</a:t>
            </a:r>
            <a:br>
              <a:rPr lang="en-IN" sz="3600" b="1" dirty="0"/>
            </a:br>
            <a:endParaRPr lang="en-IN" sz="3600" dirty="0"/>
          </a:p>
        </p:txBody>
      </p:sp>
      <p:sp>
        <p:nvSpPr>
          <p:cNvPr id="3" name="Subtitle 2"/>
          <p:cNvSpPr>
            <a:spLocks noGrp="1"/>
          </p:cNvSpPr>
          <p:nvPr>
            <p:ph type="subTitle" idx="1"/>
          </p:nvPr>
        </p:nvSpPr>
        <p:spPr>
          <a:xfrm>
            <a:off x="2133600" y="1647568"/>
            <a:ext cx="8657968" cy="3797643"/>
          </a:xfrm>
        </p:spPr>
        <p:txBody>
          <a:bodyPr/>
          <a:lstStyle/>
          <a:p>
            <a:r>
              <a:rPr lang="hi-IN" dirty="0"/>
              <a:t> </a:t>
            </a:r>
            <a:r>
              <a:rPr lang="hi-IN" sz="2400" dirty="0"/>
              <a:t>काव्य प्रयोजन का तात्पर्य है-</a:t>
            </a:r>
            <a:r>
              <a:rPr lang="hi-IN" sz="2400" b="1" dirty="0"/>
              <a:t>’काव्य रचना का उद्देश्य</a:t>
            </a:r>
            <a:r>
              <a:rPr lang="hi-IN" sz="2400" b="1" dirty="0" smtClean="0"/>
              <a:t>’</a:t>
            </a:r>
            <a:r>
              <a:rPr lang="hi-IN" sz="2400" dirty="0" smtClean="0"/>
              <a:t>।</a:t>
            </a:r>
            <a:endParaRPr lang="en-US" sz="2400" dirty="0" smtClean="0"/>
          </a:p>
          <a:p>
            <a:endParaRPr lang="en-US" sz="2400" dirty="0" smtClean="0"/>
          </a:p>
          <a:p>
            <a:endParaRPr lang="en-US" sz="2400" dirty="0" smtClean="0"/>
          </a:p>
          <a:p>
            <a:endParaRPr lang="en-IN" sz="2400" dirty="0"/>
          </a:p>
        </p:txBody>
      </p:sp>
      <p:sp>
        <p:nvSpPr>
          <p:cNvPr id="4" name="Rectangle 1"/>
          <p:cNvSpPr>
            <a:spLocks noChangeArrowheads="1"/>
          </p:cNvSpPr>
          <p:nvPr/>
        </p:nvSpPr>
        <p:spPr bwMode="auto">
          <a:xfrm>
            <a:off x="2365695" y="2113100"/>
            <a:ext cx="6555882"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hi-IN" b="0" i="0" u="none" strike="noStrike" cap="none" normalizeH="0" baseline="0" dirty="0" smtClean="0">
                <a:ln>
                  <a:noFill/>
                </a:ln>
                <a:solidFill>
                  <a:srgbClr val="333333"/>
                </a:solidFill>
                <a:effectLst/>
                <a:latin typeface="-apple-system"/>
                <a:cs typeface="Mangal" panose="02040503050203030202" pitchFamily="18" charset="0"/>
              </a:rPr>
              <a:t>कवि काव्य</a:t>
            </a:r>
            <a:r>
              <a:rPr kumimoji="0" lang="en-US" b="0" i="0" u="none" strike="noStrike" cap="none" normalizeH="0" baseline="0" dirty="0" smtClean="0">
                <a:ln>
                  <a:noFill/>
                </a:ln>
                <a:solidFill>
                  <a:srgbClr val="333333"/>
                </a:solidFill>
                <a:effectLst/>
                <a:latin typeface="-apple-system"/>
                <a:cs typeface="Mangal" panose="02040503050203030202" pitchFamily="18" charset="0"/>
              </a:rPr>
              <a:t>-</a:t>
            </a:r>
            <a:r>
              <a:rPr kumimoji="0" lang="hi-IN" b="0" i="0" u="none" strike="noStrike" cap="none" normalizeH="0" baseline="0" dirty="0" smtClean="0">
                <a:ln>
                  <a:noFill/>
                </a:ln>
                <a:solidFill>
                  <a:srgbClr val="333333"/>
                </a:solidFill>
                <a:effectLst/>
                <a:latin typeface="-apple-system"/>
                <a:cs typeface="Mangal" panose="02040503050203030202" pitchFamily="18" charset="0"/>
              </a:rPr>
              <a:t>रचना क्यों करता है </a:t>
            </a:r>
            <a:r>
              <a:rPr kumimoji="0" lang="en-US" b="0" i="0" u="none" strike="noStrike" cap="none" normalizeH="0" baseline="0" dirty="0" smtClean="0">
                <a:ln>
                  <a:noFill/>
                </a:ln>
                <a:solidFill>
                  <a:srgbClr val="333333"/>
                </a:solidFill>
                <a:effectLst/>
                <a:latin typeface="-apple-system"/>
                <a:cs typeface="Mangal" panose="02040503050203030202" pitchFamily="18" charset="0"/>
              </a:rPr>
              <a:t>?</a:t>
            </a:r>
            <a:endParaRPr kumimoji="0" lang="en-US"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hi-IN" b="0" i="0" u="none" strike="noStrike" cap="none" normalizeH="0" baseline="0" dirty="0" smtClean="0">
                <a:ln>
                  <a:noFill/>
                </a:ln>
                <a:solidFill>
                  <a:srgbClr val="333333"/>
                </a:solidFill>
                <a:effectLst/>
                <a:latin typeface="-apple-system"/>
                <a:cs typeface="Mangal" panose="02040503050203030202" pitchFamily="18" charset="0"/>
              </a:rPr>
              <a:t>वह अपने काव्य से युग और समाज को क्या देता है </a:t>
            </a:r>
            <a:r>
              <a:rPr kumimoji="0" lang="en-US" b="0" i="0" u="none" strike="noStrike" cap="none" normalizeH="0" baseline="0" dirty="0" smtClean="0">
                <a:ln>
                  <a:noFill/>
                </a:ln>
                <a:solidFill>
                  <a:srgbClr val="333333"/>
                </a:solidFill>
                <a:effectLst/>
                <a:latin typeface="-apple-system"/>
                <a:cs typeface="Mangal" panose="02040503050203030202" pitchFamily="18" charset="0"/>
              </a:rPr>
              <a:t>?</a:t>
            </a:r>
            <a:endParaRPr kumimoji="0" lang="en-US"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rgbClr val="333333"/>
                </a:solidFill>
                <a:effectLst/>
                <a:latin typeface="-apple-system"/>
              </a:rPr>
              <a:t> </a:t>
            </a:r>
            <a:r>
              <a:rPr kumimoji="0" lang="hi-IN" b="0" i="0" u="none" strike="noStrike" cap="none" normalizeH="0" baseline="0" dirty="0" smtClean="0">
                <a:ln>
                  <a:noFill/>
                </a:ln>
                <a:solidFill>
                  <a:srgbClr val="333333"/>
                </a:solidFill>
                <a:effectLst/>
                <a:latin typeface="-apple-system"/>
                <a:cs typeface="Mangal" panose="02040503050203030202" pitchFamily="18" charset="0"/>
              </a:rPr>
              <a:t>पाठक उसका अनुशीलन क्यों करता है </a:t>
            </a:r>
            <a:r>
              <a:rPr kumimoji="0" lang="en-US" b="0" i="0" u="none" strike="noStrike" cap="none" normalizeH="0" baseline="0" dirty="0" smtClean="0">
                <a:ln>
                  <a:noFill/>
                </a:ln>
                <a:solidFill>
                  <a:srgbClr val="333333"/>
                </a:solidFill>
                <a:effectLst/>
                <a:latin typeface="-apple-system"/>
              </a:rPr>
              <a:t>?</a:t>
            </a:r>
            <a:endParaRPr kumimoji="0" lang="en-US"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hi-IN" b="0" i="0" u="none" strike="noStrike" cap="none" normalizeH="0" baseline="0" dirty="0" smtClean="0">
                <a:ln>
                  <a:noFill/>
                </a:ln>
                <a:solidFill>
                  <a:srgbClr val="333333"/>
                </a:solidFill>
                <a:effectLst/>
                <a:latin typeface="-apple-system"/>
                <a:cs typeface="Mangal" panose="02040503050203030202" pitchFamily="18" charset="0"/>
              </a:rPr>
              <a:t>काव्य किस उद्देश्य से लिखा जाता है </a:t>
            </a:r>
            <a:r>
              <a:rPr kumimoji="0" lang="en-US" b="0" i="0" u="none" strike="noStrike" cap="none" normalizeH="0" baseline="0" dirty="0" smtClean="0">
                <a:ln>
                  <a:noFill/>
                </a:ln>
                <a:solidFill>
                  <a:srgbClr val="333333"/>
                </a:solidFill>
                <a:effectLst/>
                <a:latin typeface="-apple-system"/>
                <a:cs typeface="Mangal" panose="02040503050203030202" pitchFamily="18" charset="0"/>
              </a:rPr>
              <a:t>? </a:t>
            </a:r>
            <a:endParaRPr kumimoji="0" lang="en-US" b="0" i="0" u="none" strike="noStrike" cap="none" normalizeH="0" baseline="0" dirty="0" smtClean="0">
              <a:ln>
                <a:noFill/>
              </a:ln>
              <a:solidFill>
                <a:schemeClr val="tx1"/>
              </a:solidFill>
              <a:effectLst/>
            </a:endParaRPr>
          </a:p>
          <a:p>
            <a:pPr lvl="0" defTabSz="914400"/>
            <a:r>
              <a:rPr kumimoji="0" lang="hi-IN" b="0" i="0" u="none" strike="noStrike" cap="none" normalizeH="0" baseline="0" dirty="0" smtClean="0">
                <a:ln>
                  <a:noFill/>
                </a:ln>
                <a:solidFill>
                  <a:srgbClr val="333333"/>
                </a:solidFill>
                <a:effectLst/>
                <a:latin typeface="-apple-system"/>
                <a:cs typeface="Mangal" panose="02040503050203030202" pitchFamily="18" charset="0"/>
              </a:rPr>
              <a:t>किस उद्देश्य से काव्य पढ़ा जाता है </a:t>
            </a:r>
            <a:r>
              <a:rPr kumimoji="0" lang="en-US" b="0" i="0" u="none" strike="noStrike" cap="none" normalizeH="0" baseline="0" dirty="0" smtClean="0">
                <a:ln>
                  <a:noFill/>
                </a:ln>
                <a:solidFill>
                  <a:srgbClr val="333333"/>
                </a:solidFill>
                <a:effectLst/>
                <a:latin typeface="-apple-system"/>
                <a:cs typeface="Mangal" panose="02040503050203030202" pitchFamily="18" charset="0"/>
              </a:rPr>
              <a:t>?</a:t>
            </a:r>
            <a:r>
              <a:rPr lang="hi-IN" dirty="0" smtClean="0"/>
              <a:t> </a:t>
            </a:r>
            <a:endParaRPr lang="en-US" dirty="0" smtClean="0"/>
          </a:p>
          <a:p>
            <a:pPr lvl="0" defTabSz="914400"/>
            <a:endParaRPr lang="en-US" dirty="0" smtClean="0"/>
          </a:p>
          <a:p>
            <a:pPr lvl="0" defTabSz="914400"/>
            <a:r>
              <a:rPr lang="hi-IN" dirty="0" smtClean="0"/>
              <a:t>इसे </a:t>
            </a:r>
            <a:r>
              <a:rPr lang="hi-IN" dirty="0"/>
              <a:t>ध्यान में रखकर काव्य प्रयोजनों पर विस्तृत विचार-विमर्श काव्यशास्त्र में किया गया है </a:t>
            </a:r>
            <a:r>
              <a:rPr lang="hi-IN" dirty="0" smtClean="0"/>
              <a:t>।</a:t>
            </a:r>
            <a:r>
              <a:rPr lang="hi-IN" dirty="0"/>
              <a:t>काव्य रचना के अनन्तर (बाद में) प्राप्त होने वाले लाभ।  </a:t>
            </a:r>
            <a:endParaRPr lang="en-US" dirty="0" smtClean="0"/>
          </a:p>
          <a:p>
            <a:pPr lvl="0" defTabSz="914400"/>
            <a:endParaRPr lang="en-US" dirty="0"/>
          </a:p>
          <a:p>
            <a:pPr lvl="0" defTabSz="914400"/>
            <a:r>
              <a:rPr lang="hi-IN" b="1" dirty="0" smtClean="0"/>
              <a:t>हम </a:t>
            </a:r>
            <a:r>
              <a:rPr lang="hi-IN" b="1" dirty="0"/>
              <a:t>काल-क्रमानुसार विभिन्न आचर्यों द्वारा निर्द्रिष्ट काव्य प्रयोजनों की चर्चा करेंगे।</a:t>
            </a:r>
            <a:endParaRPr kumimoji="0" lang="en-US" b="1" i="0" u="none" strike="noStrike" cap="none" normalizeH="0" baseline="0" dirty="0" smtClean="0">
              <a:ln>
                <a:noFill/>
              </a:ln>
              <a:solidFill>
                <a:schemeClr val="tx1"/>
              </a:solidFill>
              <a:effectLst/>
            </a:endParaRPr>
          </a:p>
        </p:txBody>
      </p:sp>
    </p:spTree>
    <p:extLst>
      <p:ext uri="{BB962C8B-B14F-4D97-AF65-F5344CB8AC3E}">
        <p14:creationId xmlns:p14="http://schemas.microsoft.com/office/powerpoint/2010/main" val="7341146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hi-IN" b="1" dirty="0"/>
              <a:t>संस्कृत आचार्यों के अनुसार काव्य-प्रयोजन</a:t>
            </a:r>
            <a:br>
              <a:rPr lang="hi-IN" b="1" dirty="0"/>
            </a:br>
            <a:endParaRPr lang="hi-IN" dirty="0"/>
          </a:p>
        </p:txBody>
      </p:sp>
      <p:sp>
        <p:nvSpPr>
          <p:cNvPr id="3" name="Content Placeholder 2"/>
          <p:cNvSpPr>
            <a:spLocks noGrp="1"/>
          </p:cNvSpPr>
          <p:nvPr>
            <p:ph idx="1"/>
          </p:nvPr>
        </p:nvSpPr>
        <p:spPr/>
        <p:txBody>
          <a:bodyPr>
            <a:normAutofit fontScale="92500" lnSpcReduction="10000"/>
          </a:bodyPr>
          <a:lstStyle/>
          <a:p>
            <a:pPr marL="514350" indent="-514350">
              <a:buAutoNum type="arabicPeriod"/>
            </a:pPr>
            <a:r>
              <a:rPr lang="hi-IN" sz="3200" b="1" dirty="0" smtClean="0"/>
              <a:t>भरत </a:t>
            </a:r>
            <a:r>
              <a:rPr lang="hi-IN" sz="3200" b="1" dirty="0"/>
              <a:t>मुनि </a:t>
            </a:r>
            <a:r>
              <a:rPr lang="hi-IN" b="1" dirty="0" smtClean="0"/>
              <a:t>–</a:t>
            </a:r>
            <a:endParaRPr lang="en-US" b="1" dirty="0" smtClean="0"/>
          </a:p>
          <a:p>
            <a:pPr marL="0" indent="0">
              <a:buNone/>
            </a:pPr>
            <a:r>
              <a:rPr lang="hi-IN" b="1" dirty="0"/>
              <a:t/>
            </a:r>
            <a:br>
              <a:rPr lang="hi-IN" b="1" dirty="0"/>
            </a:br>
            <a:r>
              <a:rPr lang="en-US" b="1" dirty="0" smtClean="0"/>
              <a:t>  </a:t>
            </a:r>
            <a:r>
              <a:rPr lang="hi-IN" b="1" dirty="0" smtClean="0"/>
              <a:t>’नाट्य </a:t>
            </a:r>
            <a:r>
              <a:rPr lang="hi-IN" b="1" dirty="0"/>
              <a:t>शास्त्र’</a:t>
            </a:r>
            <a:r>
              <a:rPr lang="hi-IN" dirty="0"/>
              <a:t> के रचयिता भरत मुनि ने नाटक के प्रयोजनों पर विचार करते हुए लिखा है:</a:t>
            </a:r>
            <a:br>
              <a:rPr lang="hi-IN" dirty="0"/>
            </a:br>
            <a:r>
              <a:rPr lang="hi-IN" dirty="0"/>
              <a:t/>
            </a:r>
            <a:br>
              <a:rPr lang="hi-IN" dirty="0"/>
            </a:br>
            <a:r>
              <a:rPr lang="en-US" dirty="0" smtClean="0"/>
              <a:t> </a:t>
            </a:r>
            <a:r>
              <a:rPr lang="hi-IN" b="1" dirty="0" smtClean="0"/>
              <a:t>धर्म्यं </a:t>
            </a:r>
            <a:r>
              <a:rPr lang="hi-IN" b="1" dirty="0"/>
              <a:t>यशस्यं आयुष्यं हितं बुद्धि विवर्धनम्।</a:t>
            </a:r>
            <a:r>
              <a:rPr lang="hi-IN" dirty="0"/>
              <a:t/>
            </a:r>
            <a:br>
              <a:rPr lang="hi-IN" dirty="0"/>
            </a:br>
            <a:r>
              <a:rPr lang="en-US" dirty="0" smtClean="0"/>
              <a:t> </a:t>
            </a:r>
            <a:r>
              <a:rPr lang="hi-IN" b="1" dirty="0" smtClean="0"/>
              <a:t>लोको </a:t>
            </a:r>
            <a:r>
              <a:rPr lang="hi-IN" b="1" dirty="0"/>
              <a:t>उपदेश जननम् नाट्यमेतद् भविष्यति</a:t>
            </a:r>
            <a:r>
              <a:rPr lang="hi-IN" b="1" dirty="0" smtClean="0"/>
              <a:t>।।</a:t>
            </a:r>
            <a:endParaRPr lang="en-US" b="1" dirty="0" smtClean="0"/>
          </a:p>
          <a:p>
            <a:r>
              <a:rPr lang="hi-IN" dirty="0" smtClean="0"/>
              <a:t>भरत </a:t>
            </a:r>
            <a:r>
              <a:rPr lang="hi-IN" dirty="0"/>
              <a:t>मुनि द्वारा निर्दिष्ट इन प्रयोजनों में भौतिक प्रयोजनों का व्यापक उल्लेख है, किन्तु काव्य का प्रधान उद्देश्य आनन्द प्राप्ति है जिसका उल्लेख यहां नहीं किया गया।</a:t>
            </a:r>
          </a:p>
          <a:p>
            <a:r>
              <a:rPr lang="hi-IN" dirty="0"/>
              <a:t>धर्म, यश, आयु-साधक, हितकर, बुद्धि-वर्धक और लोक उपदेश। (एक स्थान पर इन्होंने पीङित मनुष्य को विश्रांति करना भी काव्य का एक प्रयोजन माना है।)</a:t>
            </a:r>
          </a:p>
          <a:p>
            <a:r>
              <a:rPr lang="hi-IN" dirty="0"/>
              <a:t>एक अन्य स्थान पर उन्होंने नाटक का उद्देश्य दुःखात व्यक्ति को सुख और शान्ति की प्राप्ति करना बताया है।</a:t>
            </a:r>
          </a:p>
          <a:p>
            <a:endParaRPr lang="en-IN" dirty="0"/>
          </a:p>
        </p:txBody>
      </p:sp>
    </p:spTree>
    <p:extLst>
      <p:ext uri="{BB962C8B-B14F-4D97-AF65-F5344CB8AC3E}">
        <p14:creationId xmlns:p14="http://schemas.microsoft.com/office/powerpoint/2010/main" val="23975520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2. </a:t>
            </a:r>
            <a:r>
              <a:rPr lang="hi-IN" b="1" dirty="0" smtClean="0"/>
              <a:t>भामह </a:t>
            </a:r>
            <a:r>
              <a:rPr lang="hi-IN" b="1" dirty="0"/>
              <a:t>–</a:t>
            </a:r>
            <a:br>
              <a:rPr lang="hi-IN" b="1" dirty="0"/>
            </a:br>
            <a:endParaRPr lang="en-IN" dirty="0"/>
          </a:p>
        </p:txBody>
      </p:sp>
      <p:sp>
        <p:nvSpPr>
          <p:cNvPr id="3" name="Content Placeholder 2"/>
          <p:cNvSpPr>
            <a:spLocks noGrp="1"/>
          </p:cNvSpPr>
          <p:nvPr>
            <p:ph idx="1"/>
          </p:nvPr>
        </p:nvSpPr>
        <p:spPr/>
        <p:txBody>
          <a:bodyPr/>
          <a:lstStyle/>
          <a:p>
            <a:r>
              <a:rPr lang="hi-IN" dirty="0"/>
              <a:t>आचार्य भामह ने काव्य प्रयोजनों की चर्चा करते हुए लिखा है:</a:t>
            </a:r>
          </a:p>
          <a:p>
            <a:r>
              <a:rPr lang="hi-IN" dirty="0"/>
              <a:t/>
            </a:r>
            <a:br>
              <a:rPr lang="hi-IN" dirty="0"/>
            </a:br>
            <a:r>
              <a:rPr lang="hi-IN" b="1" dirty="0"/>
              <a:t>धर्मार्थ काम मोक्षेषु वैचक्षण्यं कलासु च।</a:t>
            </a:r>
            <a:r>
              <a:rPr lang="hi-IN" dirty="0"/>
              <a:t/>
            </a:r>
            <a:br>
              <a:rPr lang="hi-IN" dirty="0"/>
            </a:br>
            <a:r>
              <a:rPr lang="hi-IN" b="1" dirty="0"/>
              <a:t>करोति कीर्ति प्रीतिश्च साधुकाव्य निबन्धनम्।।</a:t>
            </a:r>
            <a:endParaRPr lang="hi-IN" dirty="0"/>
          </a:p>
          <a:p>
            <a:r>
              <a:rPr lang="hi-IN" dirty="0"/>
              <a:t/>
            </a:r>
            <a:br>
              <a:rPr lang="hi-IN" dirty="0"/>
            </a:br>
            <a:r>
              <a:rPr lang="hi-IN" dirty="0"/>
              <a:t>अर्थात् धर्म, अर्थ, काम मोक्ष की प्राप्ति कलाओं में निपुणता के साथ-साथ उत्तम काव्य से कीर्ति और प्रीति (आनन्द) की भी प्राप्ति होती है।</a:t>
            </a:r>
          </a:p>
          <a:p>
            <a:r>
              <a:rPr lang="hi-IN" b="1" dirty="0"/>
              <a:t>पुरुषार्थ-चतुष्ट्य</a:t>
            </a:r>
            <a:r>
              <a:rPr lang="hi-IN" dirty="0"/>
              <a:t> (धर्म, अर्थ, काम, मोक्ष), कीर्ति, प्रीति और समस्त कलाओं का ज्ञान।</a:t>
            </a:r>
          </a:p>
          <a:p>
            <a:r>
              <a:rPr lang="hi-IN" dirty="0"/>
              <a:t>भामह के प्रयोजन व्यापक हैं तथा इनमें कवि और पाठक दोनों के काव्य प्रयोजनों की चर्चा है।</a:t>
            </a:r>
          </a:p>
          <a:p>
            <a:endParaRPr lang="en-IN" dirty="0"/>
          </a:p>
        </p:txBody>
      </p:sp>
    </p:spTree>
    <p:extLst>
      <p:ext uri="{BB962C8B-B14F-4D97-AF65-F5344CB8AC3E}">
        <p14:creationId xmlns:p14="http://schemas.microsoft.com/office/powerpoint/2010/main" val="34052245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3. </a:t>
            </a:r>
            <a:r>
              <a:rPr lang="hi-IN" b="1" dirty="0" smtClean="0"/>
              <a:t>आचार्य </a:t>
            </a:r>
            <a:r>
              <a:rPr lang="hi-IN" b="1" dirty="0"/>
              <a:t>वामन –</a:t>
            </a:r>
            <a:br>
              <a:rPr lang="hi-IN" b="1" dirty="0"/>
            </a:br>
            <a:endParaRPr lang="en-IN" dirty="0"/>
          </a:p>
        </p:txBody>
      </p:sp>
      <p:sp>
        <p:nvSpPr>
          <p:cNvPr id="3" name="Content Placeholder 2"/>
          <p:cNvSpPr>
            <a:spLocks noGrp="1"/>
          </p:cNvSpPr>
          <p:nvPr>
            <p:ph idx="1"/>
          </p:nvPr>
        </p:nvSpPr>
        <p:spPr/>
        <p:txBody>
          <a:bodyPr/>
          <a:lstStyle/>
          <a:p>
            <a:r>
              <a:rPr lang="hi-IN" dirty="0"/>
              <a:t>वामन के अनुसार:</a:t>
            </a:r>
          </a:p>
          <a:p>
            <a:r>
              <a:rPr lang="hi-IN" dirty="0"/>
              <a:t/>
            </a:r>
            <a:br>
              <a:rPr lang="hi-IN" dirty="0"/>
            </a:br>
            <a:r>
              <a:rPr lang="hi-IN" b="1" dirty="0"/>
              <a:t>’’काव्यं सद्द्रष्टा द्रष्टार्थ प्रीति-कीर्ति-हेतुत्वात्।’’</a:t>
            </a:r>
            <a:r>
              <a:rPr lang="hi-IN" dirty="0"/>
              <a:t/>
            </a:r>
            <a:br>
              <a:rPr lang="hi-IN" dirty="0"/>
            </a:br>
            <a:r>
              <a:rPr lang="hi-IN" b="1" dirty="0"/>
              <a:t>अर्थात् काव्य में दो प्रमुख प्रयोजन हैं:</a:t>
            </a:r>
            <a:endParaRPr lang="hi-IN" dirty="0"/>
          </a:p>
          <a:p>
            <a:r>
              <a:rPr lang="hi-IN" dirty="0"/>
              <a:t>प्रीति अथवा आनन्द साधना</a:t>
            </a:r>
          </a:p>
          <a:p>
            <a:r>
              <a:rPr lang="hi-IN" dirty="0"/>
              <a:t>कीर्ति अथवा यश प्राप्ति</a:t>
            </a:r>
          </a:p>
          <a:p>
            <a:endParaRPr lang="en-IN" dirty="0"/>
          </a:p>
        </p:txBody>
      </p:sp>
    </p:spTree>
    <p:extLst>
      <p:ext uri="{BB962C8B-B14F-4D97-AF65-F5344CB8AC3E}">
        <p14:creationId xmlns:p14="http://schemas.microsoft.com/office/powerpoint/2010/main" val="7572060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4. </a:t>
            </a:r>
            <a:r>
              <a:rPr lang="hi-IN" b="1" dirty="0" smtClean="0"/>
              <a:t>आचार्य दण्डी–</a:t>
            </a:r>
            <a:r>
              <a:rPr lang="hi-IN" b="1" dirty="0"/>
              <a:t/>
            </a:r>
            <a:br>
              <a:rPr lang="hi-IN" b="1" dirty="0"/>
            </a:br>
            <a:endParaRPr lang="en-IN" dirty="0"/>
          </a:p>
        </p:txBody>
      </p:sp>
      <p:sp>
        <p:nvSpPr>
          <p:cNvPr id="3" name="Content Placeholder 2"/>
          <p:cNvSpPr>
            <a:spLocks noGrp="1"/>
          </p:cNvSpPr>
          <p:nvPr>
            <p:ph idx="1"/>
          </p:nvPr>
        </p:nvSpPr>
        <p:spPr/>
        <p:txBody>
          <a:bodyPr>
            <a:normAutofit/>
          </a:bodyPr>
          <a:lstStyle/>
          <a:p>
            <a:r>
              <a:rPr lang="hi-IN" sz="3600" dirty="0"/>
              <a:t>’’काव्य का प्रयोजन अज्ञानांधकार को नष्ट करके ज्ञानज्योति का प्रसार करना है।’’ एक अन्य स्थल पर दण्डी ने अमर कीर्ति का प्रसार करना काव्य का प्रयोजन स्वीकार किया है।</a:t>
            </a:r>
            <a:endParaRPr lang="en-IN" sz="3600" dirty="0"/>
          </a:p>
        </p:txBody>
      </p:sp>
    </p:spTree>
    <p:extLst>
      <p:ext uri="{BB962C8B-B14F-4D97-AF65-F5344CB8AC3E}">
        <p14:creationId xmlns:p14="http://schemas.microsoft.com/office/powerpoint/2010/main" val="13821609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5. </a:t>
            </a:r>
            <a:r>
              <a:rPr lang="hi-IN" b="1" dirty="0" smtClean="0"/>
              <a:t>रुद्रट </a:t>
            </a:r>
            <a:r>
              <a:rPr lang="hi-IN" b="1" dirty="0"/>
              <a:t>–</a:t>
            </a:r>
            <a:r>
              <a:rPr lang="hi-IN" dirty="0"/>
              <a:t/>
            </a:r>
            <a:br>
              <a:rPr lang="hi-IN" dirty="0"/>
            </a:br>
            <a:endParaRPr lang="en-IN" dirty="0"/>
          </a:p>
        </p:txBody>
      </p:sp>
      <p:sp>
        <p:nvSpPr>
          <p:cNvPr id="3" name="Content Placeholder 2"/>
          <p:cNvSpPr>
            <a:spLocks noGrp="1"/>
          </p:cNvSpPr>
          <p:nvPr>
            <p:ph idx="1"/>
          </p:nvPr>
        </p:nvSpPr>
        <p:spPr>
          <a:xfrm>
            <a:off x="2592924" y="2067697"/>
            <a:ext cx="6633453" cy="3406917"/>
          </a:xfrm>
        </p:spPr>
        <p:txBody>
          <a:bodyPr/>
          <a:lstStyle/>
          <a:p>
            <a:r>
              <a:rPr lang="hi-IN" sz="2800" dirty="0"/>
              <a:t>पुरुषार्थ-चतुष्ट्य, अनर्थ का शमन, विपत्ति-निवारण, रोग-मुक्ति और अभिमत वर की प्राप्ति।</a:t>
            </a:r>
            <a:r>
              <a:rPr lang="hi-IN" dirty="0"/>
              <a:t/>
            </a:r>
            <a:br>
              <a:rPr lang="hi-IN" dirty="0"/>
            </a:br>
            <a:endParaRPr lang="en-IN" dirty="0"/>
          </a:p>
        </p:txBody>
      </p:sp>
    </p:spTree>
    <p:extLst>
      <p:ext uri="{BB962C8B-B14F-4D97-AF65-F5344CB8AC3E}">
        <p14:creationId xmlns:p14="http://schemas.microsoft.com/office/powerpoint/2010/main" val="26162848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6. </a:t>
            </a:r>
            <a:r>
              <a:rPr lang="hi-IN" b="1" dirty="0" smtClean="0"/>
              <a:t>भोजराज </a:t>
            </a:r>
            <a:r>
              <a:rPr lang="hi-IN" b="1" dirty="0"/>
              <a:t>–</a:t>
            </a:r>
            <a:r>
              <a:rPr lang="hi-IN" dirty="0"/>
              <a:t/>
            </a:r>
            <a:br>
              <a:rPr lang="hi-IN" dirty="0"/>
            </a:br>
            <a:endParaRPr lang="en-IN" dirty="0"/>
          </a:p>
        </p:txBody>
      </p:sp>
      <p:sp>
        <p:nvSpPr>
          <p:cNvPr id="3" name="Content Placeholder 2"/>
          <p:cNvSpPr>
            <a:spLocks noGrp="1"/>
          </p:cNvSpPr>
          <p:nvPr>
            <p:ph idx="1"/>
          </p:nvPr>
        </p:nvSpPr>
        <p:spPr/>
        <p:txBody>
          <a:bodyPr>
            <a:normAutofit/>
          </a:bodyPr>
          <a:lstStyle/>
          <a:p>
            <a:r>
              <a:rPr lang="hi-IN" sz="2800" dirty="0"/>
              <a:t>कीर्ति और प्रीति।</a:t>
            </a:r>
            <a:br>
              <a:rPr lang="hi-IN" sz="2800" dirty="0"/>
            </a:br>
            <a:endParaRPr lang="en-IN" sz="2800" dirty="0"/>
          </a:p>
        </p:txBody>
      </p:sp>
    </p:spTree>
    <p:extLst>
      <p:ext uri="{BB962C8B-B14F-4D97-AF65-F5344CB8AC3E}">
        <p14:creationId xmlns:p14="http://schemas.microsoft.com/office/powerpoint/2010/main" val="724515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7. </a:t>
            </a:r>
            <a:r>
              <a:rPr lang="hi-IN" b="1" dirty="0" smtClean="0"/>
              <a:t>कुंतक </a:t>
            </a:r>
            <a:r>
              <a:rPr lang="hi-IN" b="1" dirty="0"/>
              <a:t>–</a:t>
            </a:r>
            <a:r>
              <a:rPr lang="hi-IN" dirty="0"/>
              <a:t/>
            </a:r>
            <a:br>
              <a:rPr lang="hi-IN" dirty="0"/>
            </a:br>
            <a:endParaRPr lang="en-IN" dirty="0"/>
          </a:p>
        </p:txBody>
      </p:sp>
      <p:sp>
        <p:nvSpPr>
          <p:cNvPr id="3" name="Content Placeholder 2"/>
          <p:cNvSpPr>
            <a:spLocks noGrp="1"/>
          </p:cNvSpPr>
          <p:nvPr>
            <p:ph idx="1"/>
          </p:nvPr>
        </p:nvSpPr>
        <p:spPr/>
        <p:txBody>
          <a:bodyPr>
            <a:normAutofit/>
          </a:bodyPr>
          <a:lstStyle/>
          <a:p>
            <a:r>
              <a:rPr lang="hi-IN" sz="2800" dirty="0"/>
              <a:t>पुरुषार्थ-चतुष्ट्य, व्यवहार ज्ञान व परमाह्लाद। (अंतश्चमत्कार)।</a:t>
            </a:r>
            <a:br>
              <a:rPr lang="hi-IN" sz="2800" dirty="0"/>
            </a:br>
            <a:endParaRPr lang="en-IN" sz="2800" dirty="0"/>
          </a:p>
        </p:txBody>
      </p:sp>
    </p:spTree>
    <p:extLst>
      <p:ext uri="{BB962C8B-B14F-4D97-AF65-F5344CB8AC3E}">
        <p14:creationId xmlns:p14="http://schemas.microsoft.com/office/powerpoint/2010/main" val="4187606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8. </a:t>
            </a:r>
            <a:r>
              <a:rPr lang="hi-IN" b="1" dirty="0" smtClean="0"/>
              <a:t>आचार्य </a:t>
            </a:r>
            <a:r>
              <a:rPr lang="hi-IN" b="1" dirty="0"/>
              <a:t>मम्मट –</a:t>
            </a:r>
            <a:br>
              <a:rPr lang="hi-IN" b="1" dirty="0"/>
            </a:br>
            <a:endParaRPr lang="en-IN" dirty="0"/>
          </a:p>
        </p:txBody>
      </p:sp>
      <p:sp>
        <p:nvSpPr>
          <p:cNvPr id="3" name="Content Placeholder 2"/>
          <p:cNvSpPr>
            <a:spLocks noGrp="1"/>
          </p:cNvSpPr>
          <p:nvPr>
            <p:ph idx="1"/>
          </p:nvPr>
        </p:nvSpPr>
        <p:spPr>
          <a:xfrm>
            <a:off x="2504303" y="1293341"/>
            <a:ext cx="9000309" cy="4617881"/>
          </a:xfrm>
        </p:spPr>
        <p:txBody>
          <a:bodyPr>
            <a:normAutofit/>
          </a:bodyPr>
          <a:lstStyle/>
          <a:p>
            <a:r>
              <a:rPr lang="hi-IN" dirty="0"/>
              <a:t>आचार्य मम्मट ने अपने ग्रन्थ ’काव्यप्रकाश’ में काव्य प्रयोजनों पर विस्तृत चर्चा की है।उनके अनुसार</a:t>
            </a:r>
            <a:r>
              <a:rPr lang="hi-IN" dirty="0" smtClean="0"/>
              <a:t>:</a:t>
            </a:r>
            <a:endParaRPr lang="en-US" dirty="0" smtClean="0"/>
          </a:p>
          <a:p>
            <a:pPr marL="0" indent="0">
              <a:buNone/>
            </a:pPr>
            <a:r>
              <a:rPr lang="hi-IN" dirty="0"/>
              <a:t/>
            </a:r>
            <a:br>
              <a:rPr lang="hi-IN" dirty="0"/>
            </a:br>
            <a:r>
              <a:rPr lang="en-US" dirty="0" smtClean="0"/>
              <a:t>      </a:t>
            </a:r>
            <a:r>
              <a:rPr lang="hi-IN" b="1" dirty="0" smtClean="0"/>
              <a:t>काव्यं </a:t>
            </a:r>
            <a:r>
              <a:rPr lang="hi-IN" b="1" dirty="0"/>
              <a:t>यशसेऽर्थकृते व्यवहारविदे शिवेतरक्षतये।</a:t>
            </a:r>
            <a:r>
              <a:rPr lang="hi-IN" dirty="0"/>
              <a:t/>
            </a:r>
            <a:br>
              <a:rPr lang="hi-IN" dirty="0"/>
            </a:br>
            <a:r>
              <a:rPr lang="en-US" dirty="0" smtClean="0"/>
              <a:t>      </a:t>
            </a:r>
            <a:r>
              <a:rPr lang="hi-IN" b="1" dirty="0" smtClean="0"/>
              <a:t>सद्यः </a:t>
            </a:r>
            <a:r>
              <a:rPr lang="hi-IN" b="1" dirty="0"/>
              <a:t>परिनिर्वृत्तये कान्तासम्मित तयोपदेशयुजे</a:t>
            </a:r>
            <a:r>
              <a:rPr lang="hi-IN" b="1" dirty="0" smtClean="0"/>
              <a:t>।।</a:t>
            </a:r>
            <a:endParaRPr lang="en-US" b="1" dirty="0"/>
          </a:p>
          <a:p>
            <a:pPr marL="0" indent="0">
              <a:buNone/>
            </a:pPr>
            <a:r>
              <a:rPr lang="en-US" b="1" dirty="0" smtClean="0"/>
              <a:t>      </a:t>
            </a:r>
            <a:r>
              <a:rPr lang="hi-IN" dirty="0" smtClean="0"/>
              <a:t>अर्थात् </a:t>
            </a:r>
            <a:r>
              <a:rPr lang="hi-IN" dirty="0"/>
              <a:t>काव्य यश के लिए, अर्थ प्राप्ति के लिए, व्यवहार ज्ञान के लिए, अमंगल शान्ति के लिए, अलौकिक </a:t>
            </a:r>
            <a:r>
              <a:rPr lang="en-US" dirty="0" smtClean="0"/>
              <a:t>       </a:t>
            </a:r>
            <a:r>
              <a:rPr lang="hi-IN" dirty="0" smtClean="0"/>
              <a:t>आनन्द </a:t>
            </a:r>
            <a:r>
              <a:rPr lang="hi-IN" dirty="0"/>
              <a:t>की प्राप्ति के लिए और कान्ता के समान मधुर उपदेश प्राप्ति के लिए प्रयोजनीय होते है</a:t>
            </a:r>
            <a:r>
              <a:rPr lang="hi-IN" dirty="0" smtClean="0"/>
              <a:t>।</a:t>
            </a:r>
            <a:endParaRPr lang="en-US" dirty="0" smtClean="0"/>
          </a:p>
          <a:p>
            <a:endParaRPr lang="en-IN" dirty="0"/>
          </a:p>
        </p:txBody>
      </p:sp>
    </p:spTree>
    <p:extLst>
      <p:ext uri="{BB962C8B-B14F-4D97-AF65-F5344CB8AC3E}">
        <p14:creationId xmlns:p14="http://schemas.microsoft.com/office/powerpoint/2010/main" val="17730901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dirty="0"/>
              <a:t>आचार्य </a:t>
            </a:r>
            <a:r>
              <a:rPr lang="hi-IN" dirty="0" smtClean="0"/>
              <a:t>मम्मट</a:t>
            </a:r>
            <a:r>
              <a:rPr lang="en-US" dirty="0" smtClean="0"/>
              <a:t>- </a:t>
            </a:r>
            <a:r>
              <a:rPr lang="hi-IN" dirty="0" smtClean="0"/>
              <a:t>काव्य </a:t>
            </a:r>
            <a:r>
              <a:rPr lang="hi-IN" dirty="0"/>
              <a:t>प्रयोजन</a:t>
            </a:r>
            <a:endParaRPr lang="en-IN" dirty="0"/>
          </a:p>
        </p:txBody>
      </p:sp>
      <p:sp>
        <p:nvSpPr>
          <p:cNvPr id="3" name="Content Placeholder 2"/>
          <p:cNvSpPr>
            <a:spLocks noGrp="1"/>
          </p:cNvSpPr>
          <p:nvPr>
            <p:ph idx="1"/>
          </p:nvPr>
        </p:nvSpPr>
        <p:spPr/>
        <p:txBody>
          <a:bodyPr/>
          <a:lstStyle/>
          <a:p>
            <a:pPr marL="0" indent="0">
              <a:buNone/>
            </a:pPr>
            <a:r>
              <a:rPr lang="en-US" dirty="0"/>
              <a:t> </a:t>
            </a:r>
            <a:r>
              <a:rPr lang="hi-IN" dirty="0"/>
              <a:t>मम्मट ने मूलतः </a:t>
            </a:r>
            <a:r>
              <a:rPr lang="hi-IN" b="1" dirty="0"/>
              <a:t>छः</a:t>
            </a:r>
            <a:r>
              <a:rPr lang="hi-IN" dirty="0"/>
              <a:t> काव्य प्रयोजन बताए हैं :</a:t>
            </a:r>
          </a:p>
          <a:p>
            <a:r>
              <a:rPr lang="hi-IN" dirty="0"/>
              <a:t>यश प्राप्ति,</a:t>
            </a:r>
          </a:p>
          <a:p>
            <a:r>
              <a:rPr lang="hi-IN" dirty="0"/>
              <a:t>अर्थ प्राप्ति,</a:t>
            </a:r>
          </a:p>
          <a:p>
            <a:r>
              <a:rPr lang="hi-IN" dirty="0"/>
              <a:t>लोक व्यवहार ज्ञान,</a:t>
            </a:r>
          </a:p>
          <a:p>
            <a:r>
              <a:rPr lang="hi-IN" dirty="0"/>
              <a:t>अनिष्ट का निवारण या लोकमंगल,</a:t>
            </a:r>
          </a:p>
          <a:p>
            <a:r>
              <a:rPr lang="hi-IN" dirty="0"/>
              <a:t>आत्मशान्ति या आनन्दोपलब्धि,</a:t>
            </a:r>
          </a:p>
          <a:p>
            <a:r>
              <a:rPr lang="hi-IN" dirty="0"/>
              <a:t>कान्तासम्मित उपदेश।</a:t>
            </a:r>
          </a:p>
          <a:p>
            <a:pPr marL="0" indent="0">
              <a:buNone/>
            </a:pPr>
            <a:r>
              <a:rPr lang="hi-IN" dirty="0"/>
              <a:t>अब हम इनमें से प्रत्येक पर अलग-अलग विचार करेंगे।</a:t>
            </a:r>
            <a:endParaRPr lang="en-IN" dirty="0"/>
          </a:p>
        </p:txBody>
      </p:sp>
    </p:spTree>
    <p:extLst>
      <p:ext uri="{BB962C8B-B14F-4D97-AF65-F5344CB8AC3E}">
        <p14:creationId xmlns:p14="http://schemas.microsoft.com/office/powerpoint/2010/main" val="29477378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b="1" dirty="0"/>
              <a:t>यश प्राप्ति –</a:t>
            </a:r>
            <a:br>
              <a:rPr lang="hi-IN" b="1" dirty="0"/>
            </a:br>
            <a:endParaRPr lang="en-IN" dirty="0"/>
          </a:p>
        </p:txBody>
      </p:sp>
      <p:sp>
        <p:nvSpPr>
          <p:cNvPr id="3" name="Content Placeholder 2"/>
          <p:cNvSpPr>
            <a:spLocks noGrp="1"/>
          </p:cNvSpPr>
          <p:nvPr>
            <p:ph idx="1"/>
          </p:nvPr>
        </p:nvSpPr>
        <p:spPr/>
        <p:txBody>
          <a:bodyPr>
            <a:normAutofit/>
          </a:bodyPr>
          <a:lstStyle/>
          <a:p>
            <a:r>
              <a:rPr lang="hi-IN" sz="2400" dirty="0"/>
              <a:t>यश प्राप्ति की इच्छा से कविगण काव्य रचना में प्रवृत्त होते रहे हैं। अतः यश प्राप्ति को मम्मट ने काव्य का प्रमुख प्रयोजन माना है।</a:t>
            </a:r>
          </a:p>
          <a:p>
            <a:r>
              <a:rPr lang="hi-IN" sz="2400" dirty="0"/>
              <a:t>काव्य रचना करके अनेक महाकवियों ने अक्षय यश प्राप्त किया है। कालिदास, सूरदास, तुलसी, बिहारी, प्रसाद जैसे अनेक कवि आज भी अमर हैं। </a:t>
            </a:r>
          </a:p>
          <a:p>
            <a:endParaRPr lang="en-IN" sz="2400" dirty="0"/>
          </a:p>
        </p:txBody>
      </p:sp>
    </p:spTree>
    <p:extLst>
      <p:ext uri="{BB962C8B-B14F-4D97-AF65-F5344CB8AC3E}">
        <p14:creationId xmlns:p14="http://schemas.microsoft.com/office/powerpoint/2010/main" val="14367289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b="1" dirty="0"/>
              <a:t>अर्थ प्राप्ति –</a:t>
            </a:r>
            <a:br>
              <a:rPr lang="hi-IN" b="1" dirty="0"/>
            </a:br>
            <a:endParaRPr lang="en-IN" dirty="0"/>
          </a:p>
        </p:txBody>
      </p:sp>
      <p:sp>
        <p:nvSpPr>
          <p:cNvPr id="3" name="Content Placeholder 2"/>
          <p:cNvSpPr>
            <a:spLocks noGrp="1"/>
          </p:cNvSpPr>
          <p:nvPr>
            <p:ph idx="1"/>
          </p:nvPr>
        </p:nvSpPr>
        <p:spPr/>
        <p:txBody>
          <a:bodyPr>
            <a:normAutofit/>
          </a:bodyPr>
          <a:lstStyle/>
          <a:p>
            <a:r>
              <a:rPr lang="hi-IN" sz="2000" dirty="0"/>
              <a:t>काव्य रचना का एक प्रयोजन धन प्राप्ति भी रहा है। धनोपार्जन की इच्छा से रीतिकालीन कवियों ने राजदरबारों में आश्रय ग्रहण किया। कहते हैं कि बिहारी को प्रत्येक दोहें की रचना के लिए एक अशर्फी प्राप्त होती थी।आधुनिक युग में कवि सम्मेलनों में अनेक कवि अपनी कविताओं को गाकर, सुनाकर अच्छा-खासा धन पैदा कर रहे हैं।इस प्रकार कविता धनोपार्जन का माध्यम बन गई है। इसीलिए सम्भवतः मम्मट ने अर्थ प्राप्ति को काव्य प्रयोजनों में स्थान दिया है।</a:t>
            </a:r>
            <a:endParaRPr lang="en-IN" sz="2000" dirty="0"/>
          </a:p>
        </p:txBody>
      </p:sp>
    </p:spTree>
    <p:extLst>
      <p:ext uri="{BB962C8B-B14F-4D97-AF65-F5344CB8AC3E}">
        <p14:creationId xmlns:p14="http://schemas.microsoft.com/office/powerpoint/2010/main" val="26433601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b="1" dirty="0"/>
              <a:t>व्यवहार ज्ञान</a:t>
            </a:r>
            <a:br>
              <a:rPr lang="hi-IN" b="1" dirty="0"/>
            </a:br>
            <a:endParaRPr lang="en-IN" dirty="0"/>
          </a:p>
        </p:txBody>
      </p:sp>
      <p:sp>
        <p:nvSpPr>
          <p:cNvPr id="3" name="Content Placeholder 2"/>
          <p:cNvSpPr>
            <a:spLocks noGrp="1"/>
          </p:cNvSpPr>
          <p:nvPr>
            <p:ph idx="1"/>
          </p:nvPr>
        </p:nvSpPr>
        <p:spPr/>
        <p:txBody>
          <a:bodyPr>
            <a:normAutofit/>
          </a:bodyPr>
          <a:lstStyle/>
          <a:p>
            <a:r>
              <a:rPr lang="hi-IN" sz="2000" dirty="0"/>
              <a:t>आचार्य मम्मट ने व्यवहार ज्ञान को भी काव्य का प्रयोजन माना है। रामायण आदि </a:t>
            </a:r>
            <a:r>
              <a:rPr lang="hi-IN" sz="2000" dirty="0" smtClean="0"/>
              <a:t>महाकाव्यांे </a:t>
            </a:r>
            <a:r>
              <a:rPr lang="hi-IN" sz="2000" dirty="0"/>
              <a:t>के अनुशीलन से पाठकों को उचित व्यवहार की शिक्षा प्राप्त होती है।</a:t>
            </a:r>
          </a:p>
          <a:p>
            <a:r>
              <a:rPr lang="hi-IN" sz="2000" dirty="0"/>
              <a:t>संस्कृत में बहुत-सा साहित्य इसी प्रयोजन को ध्यान में रखकर लिखा गया था। पंचतन्त्र, हितोपदेश, नीतिशतक जैसे ग्रन्थ व्यवहार ज्ञान की शिक्षा देने के लिए लिखे गए।</a:t>
            </a:r>
          </a:p>
          <a:p>
            <a:r>
              <a:rPr lang="hi-IN" sz="2000" dirty="0"/>
              <a:t>काव्य के अनुशीलन से यह ज्ञात होता है कि हम कैसा व्यवहार करें। रामचरितमानस व्यवहार का दर्पण है।</a:t>
            </a:r>
          </a:p>
          <a:p>
            <a:endParaRPr lang="en-IN" sz="2000" dirty="0"/>
          </a:p>
        </p:txBody>
      </p:sp>
    </p:spTree>
    <p:extLst>
      <p:ext uri="{BB962C8B-B14F-4D97-AF65-F5344CB8AC3E}">
        <p14:creationId xmlns:p14="http://schemas.microsoft.com/office/powerpoint/2010/main" val="8780537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b="1" dirty="0"/>
              <a:t>शिवेतरक्षतये –</a:t>
            </a:r>
            <a:br>
              <a:rPr lang="hi-IN" b="1" dirty="0"/>
            </a:br>
            <a:endParaRPr lang="en-IN" dirty="0"/>
          </a:p>
        </p:txBody>
      </p:sp>
      <p:sp>
        <p:nvSpPr>
          <p:cNvPr id="3" name="Content Placeholder 2"/>
          <p:cNvSpPr>
            <a:spLocks noGrp="1"/>
          </p:cNvSpPr>
          <p:nvPr>
            <p:ph idx="1"/>
          </p:nvPr>
        </p:nvSpPr>
        <p:spPr/>
        <p:txBody>
          <a:bodyPr/>
          <a:lstStyle/>
          <a:p>
            <a:r>
              <a:rPr lang="hi-IN" dirty="0"/>
              <a:t>’शिवेतर’ का अर्थ है-अमंगल और ’क्षतये’ का अर्थ है-विनाश। इसका तात्पर्य है कि काव्य अमंगल का विनाश करता है और कल्याण का विधान करता है। अपने युग और समाज को अनिष्ट से बचाने के लिए अनेक कवियों ने काव्य रचनाएं लिखी हैं।</a:t>
            </a:r>
          </a:p>
          <a:p>
            <a:r>
              <a:rPr lang="hi-IN" dirty="0"/>
              <a:t>कहा जाता है कि दिनकर जी ने युद्ध और शान्ति की समस्या को लेकर ’कुरुक्षेत्र’ की रचना की और सम्पूर्ण संसार को शान्ति का सन्देश देते हुए युद्ध के अमंगल से बचाया है।</a:t>
            </a:r>
            <a:br>
              <a:rPr lang="hi-IN" dirty="0"/>
            </a:br>
            <a:r>
              <a:rPr lang="hi-IN" dirty="0"/>
              <a:t>कभी-कभी कवि व्यक्तिगत अमंगल को दूर करने के लिए भी काव्य रचना करता है।कहते हैं कि संस्कृत के मयूर कवि ने कुष्ठ रोग से मुक्ति पाने के लिए ’मयूर शतक’ लिखा था, इसी प्रकार गोस्वामी तुलसीदास ने ’हनुमान बाहुक’ की रचना बाहु रोग से मुक्ति पाने के लिए की थी।</a:t>
            </a:r>
          </a:p>
          <a:p>
            <a:r>
              <a:rPr lang="hi-IN" dirty="0"/>
              <a:t>काव्य से पठन-पाठन से भी ’अमंगल का विनाश’ होता है। अनेक लोग रामचरितमानस, दुर्गा सप्तशती और गुरु ग्रन्थ साहब का पाठ अमंगल के विनाश के लिए करवाते हैं।</a:t>
            </a:r>
          </a:p>
          <a:p>
            <a:endParaRPr lang="en-IN" dirty="0"/>
          </a:p>
        </p:txBody>
      </p:sp>
    </p:spTree>
    <p:extLst>
      <p:ext uri="{BB962C8B-B14F-4D97-AF65-F5344CB8AC3E}">
        <p14:creationId xmlns:p14="http://schemas.microsoft.com/office/powerpoint/2010/main" val="23908040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b="1" dirty="0"/>
              <a:t>आत्मशान्ति </a:t>
            </a:r>
            <a:br>
              <a:rPr lang="hi-IN" b="1" dirty="0"/>
            </a:br>
            <a:endParaRPr lang="en-IN" dirty="0"/>
          </a:p>
        </p:txBody>
      </p:sp>
      <p:sp>
        <p:nvSpPr>
          <p:cNvPr id="3" name="Content Placeholder 2"/>
          <p:cNvSpPr>
            <a:spLocks noGrp="1"/>
          </p:cNvSpPr>
          <p:nvPr>
            <p:ph idx="1"/>
          </p:nvPr>
        </p:nvSpPr>
        <p:spPr/>
        <p:txBody>
          <a:bodyPr/>
          <a:lstStyle/>
          <a:p>
            <a:r>
              <a:rPr lang="hi-IN" dirty="0"/>
              <a:t>काव्य पढ़ने के साथ ही तुरन्त आनन्द का अनुभव होता है और परम शान्ति की प्राप्ति होती है। काव्य का रसास्वादन करने से अलौकिक आनन्द की अनुभूति होती है। वस्तुतः आनन्दोपलब्धि ही काव्य का प्रमुख प्रयोजन है।</a:t>
            </a:r>
          </a:p>
          <a:p>
            <a:r>
              <a:rPr lang="hi-IN" dirty="0"/>
              <a:t>काव्य का रसास्वादन करते समय पाठक को समाधिस्थ योगी के समान अलौकिक आनन्द प्राप्त होता है। कुछ समय के लिए वह अपनी सत्ता को भूलकर काव्य के आनन्द में लीन हो जाता है।इसीलिए काव्यानन्द को ’ब्रह्मानन्द सहोदर’ कहा गया है। काव्य की रचना करके कवि को भी यही आनन्द मिलता है और काव्य का रसास्वादन करके पाठक को भी ऐसे ही आनन्द की अनुभूति होती है।</a:t>
            </a:r>
          </a:p>
          <a:p>
            <a:r>
              <a:rPr lang="hi-IN" dirty="0"/>
              <a:t>इस प्रकार काव्य का प्रयोजन कवि और पाठक दोनों से सम्बन्धित है। काव्य में डूबा हुआ मन साधारणीकरण की स्थिति में पहुंचकर रसमग्न हो जाता है और यही रसमग्नता परमशान्ति अर्थात् आनन्द प्रदान करती है।आचार्यों ने इसी कारण इस प्रयोजन को सर्वाधिक महत्त्वपूर्ण मानते हुए ’सकलमौलिभूत’ प्रयोजन कहा है।</a:t>
            </a:r>
          </a:p>
          <a:p>
            <a:endParaRPr lang="en-IN" dirty="0"/>
          </a:p>
        </p:txBody>
      </p:sp>
    </p:spTree>
    <p:extLst>
      <p:ext uri="{BB962C8B-B14F-4D97-AF65-F5344CB8AC3E}">
        <p14:creationId xmlns:p14="http://schemas.microsoft.com/office/powerpoint/2010/main" val="37536824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b="1" dirty="0"/>
              <a:t>कान्ता सम्मित उपदेश –</a:t>
            </a:r>
            <a:br>
              <a:rPr lang="hi-IN" b="1" dirty="0"/>
            </a:br>
            <a:endParaRPr lang="en-IN" dirty="0"/>
          </a:p>
        </p:txBody>
      </p:sp>
      <p:sp>
        <p:nvSpPr>
          <p:cNvPr id="3" name="Content Placeholder 2"/>
          <p:cNvSpPr>
            <a:spLocks noGrp="1"/>
          </p:cNvSpPr>
          <p:nvPr>
            <p:ph idx="1"/>
          </p:nvPr>
        </p:nvSpPr>
        <p:spPr/>
        <p:txBody>
          <a:bodyPr>
            <a:normAutofit fontScale="92500" lnSpcReduction="10000"/>
          </a:bodyPr>
          <a:lstStyle/>
          <a:p>
            <a:r>
              <a:rPr lang="hi-IN" dirty="0"/>
              <a:t>काव्य प्रियतमा के समान मधुर उपदेश देने वाला है। उपदेश तीन प्रकार के होते हैं:</a:t>
            </a:r>
          </a:p>
          <a:p>
            <a:r>
              <a:rPr lang="hi-IN" dirty="0"/>
              <a:t>प्रभु सम्मित उपदेश</a:t>
            </a:r>
          </a:p>
          <a:p>
            <a:r>
              <a:rPr lang="hi-IN" dirty="0"/>
              <a:t>मित्र सम्मित उपदेश</a:t>
            </a:r>
          </a:p>
          <a:p>
            <a:r>
              <a:rPr lang="hi-IN" dirty="0"/>
              <a:t>कान्ता सम्मित उपदेश</a:t>
            </a:r>
          </a:p>
          <a:p>
            <a:r>
              <a:rPr lang="hi-IN" dirty="0"/>
              <a:t>वेदशास्त्रों का उपदेश प्रभु सम्मित (स्वामी के उपदेश) जैसा है। वह हितकर तो है पर रुचिकर नहीं। पुराणों और इतिहास आदि का उपदेश मित्रतुल्य उपदेश है, जिसकी अवहेलना भी की जा सकती है,</a:t>
            </a:r>
          </a:p>
          <a:p>
            <a:r>
              <a:rPr lang="hi-IN" dirty="0"/>
              <a:t>किन्तु काव्य का उपदेश कान्ता सम्मित उपदेश है जो हितकर भी है, रुचिकर भी है और जिसकी अवहेलना भी नहीं जा सकती।</a:t>
            </a:r>
          </a:p>
          <a:p>
            <a:r>
              <a:rPr lang="hi-IN" dirty="0"/>
              <a:t>जिस प्रकार कान्ता (प्रेयसी) मधुर हाव भावों से पुरुष को मुग्ध करके उसे अपनी इच्छानुकूल नीति मार्ग पर ले जाती है, उसी प्रकार काव्य भी मधुर कथा के द्वारा उच्च आदर्शों की शिक्षा देता हैं।</a:t>
            </a:r>
          </a:p>
          <a:p>
            <a:endParaRPr lang="en-IN" dirty="0"/>
          </a:p>
        </p:txBody>
      </p:sp>
    </p:spTree>
    <p:extLst>
      <p:ext uri="{BB962C8B-B14F-4D97-AF65-F5344CB8AC3E}">
        <p14:creationId xmlns:p14="http://schemas.microsoft.com/office/powerpoint/2010/main" val="3407299444"/>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44</TotalTime>
  <Words>781</Words>
  <Application>Microsoft Office PowerPoint</Application>
  <PresentationFormat>Widescreen</PresentationFormat>
  <Paragraphs>76</Paragraphs>
  <Slides>17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-apple-system</vt:lpstr>
      <vt:lpstr>Arial</vt:lpstr>
      <vt:lpstr>Century Gothic</vt:lpstr>
      <vt:lpstr>Mangal</vt:lpstr>
      <vt:lpstr>Wingdings 3</vt:lpstr>
      <vt:lpstr>Wisp</vt:lpstr>
      <vt:lpstr>   बी०ए० तृतीय वर्ष      DSE-1B    SKT- DSE-302    साहित्यिक समालोचना</vt:lpstr>
      <vt:lpstr>काव्य प्रयोजन( kavya prayojan) </vt:lpstr>
      <vt:lpstr>संस्कृत आचार्यों के अनुसार काव्य-प्रयोजन </vt:lpstr>
      <vt:lpstr>2. भामह – </vt:lpstr>
      <vt:lpstr>3. आचार्य वामन – </vt:lpstr>
      <vt:lpstr>4. आचार्य दण्डी– </vt:lpstr>
      <vt:lpstr>5. रुद्रट – </vt:lpstr>
      <vt:lpstr>6. भोजराज – </vt:lpstr>
      <vt:lpstr>7. कुंतक – </vt:lpstr>
      <vt:lpstr>8. आचार्य मम्मट – </vt:lpstr>
      <vt:lpstr>आचार्य मम्मट- काव्य प्रयोजन</vt:lpstr>
      <vt:lpstr>यश प्राप्ति – </vt:lpstr>
      <vt:lpstr>अर्थ प्राप्ति – </vt:lpstr>
      <vt:lpstr>व्यवहार ज्ञान </vt:lpstr>
      <vt:lpstr>शिवेतरक्षतये – </vt:lpstr>
      <vt:lpstr>आत्मशान्ति  </vt:lpstr>
      <vt:lpstr>कान्ता सम्मित उपदेश –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काव्य प्रयोजन( kavya prayojan) </dc:title>
  <dc:creator>hp</dc:creator>
  <cp:lastModifiedBy>hp</cp:lastModifiedBy>
  <cp:revision>13</cp:revision>
  <dcterms:created xsi:type="dcterms:W3CDTF">2022-07-18T06:24:31Z</dcterms:created>
  <dcterms:modified xsi:type="dcterms:W3CDTF">2022-07-28T11:08:14Z</dcterms:modified>
</cp:coreProperties>
</file>